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0C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463040"/>
            <a:ext cx="853409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29A5A"/>
                </a:solidFill>
              </a:defRPr>
            </a:pPr>
            <a:r>
              <a:t>🏛 پلتفرم هوش تجاری و گاسترونومی میزبان استانبول</a:t>
            </a:r>
          </a:p>
          <a:p>
            <a:pPr>
              <a:spcBef>
                <a:spcPts val="1400"/>
              </a:spcBef>
              <a:defRPr sz="2800" b="1">
                <a:solidFill>
                  <a:srgbClr val="F4EDE4"/>
                </a:solidFill>
              </a:defRPr>
            </a:pPr>
            <a:r>
              <a:t>گزارش هفتگی تحلیل چندکاناله نظرات و نقشه راه درآمدزایی رستوران</a:t>
            </a:r>
          </a:p>
          <a:p>
            <a:pPr>
              <a:spcBef>
                <a:spcPts val="1200"/>
              </a:spcBef>
              <a:defRPr sz="1400">
                <a:solidFill>
                  <a:srgbClr val="B4AAA0"/>
                </a:solidFill>
              </a:defRPr>
            </a:pPr>
            <a:r>
              <a:t>تحلیل جامع Google Maps، TripAdvisor و Yandex Maps • هوش مصنوعی SemEval ABSA • جهش RevPASH ساعات خلوت</a:t>
            </a:r>
          </a:p>
          <a:p>
            <a:pPr>
              <a:spcBef>
                <a:spcPts val="2400"/>
              </a:spcBef>
              <a:defRPr sz="1200" b="1">
                <a:solidFill>
                  <a:srgbClr val="2ECC71"/>
                </a:solidFill>
              </a:defRPr>
            </a:pPr>
            <a:r>
              <a:t>ویژه مدیران و مالکان رستوران‌های ممتاز استانبول • نسخه هفتگی اختصاصی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00D"/>
          </a:solidFill>
          <a:ln>
            <a:solidFill>
              <a:srgbClr val="2A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29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65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29A5A"/>
                </a:solidFill>
              </a:defRPr>
            </a:pPr>
            <a:r>
              <a:t>MIZBAN ISTANBUL • WEEKLY AI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EDE4"/>
                </a:solidFill>
              </a:defRPr>
            </a:pPr>
            <a:r>
              <a:t>۱. بنچ‌مارک چندکاناله نظرات: گوگل مپ، تریپ‌ادوایزر و یاندکس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2560320" cy="4389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FFD2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22860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FD21E"/>
                </a:solidFill>
              </a:defRPr>
            </a:pPr>
            <a:r>
              <a:t>🗺️ Google Maps</a:t>
            </a:r>
          </a:p>
          <a:p>
            <a:pPr>
              <a:spcBef>
                <a:spcPts val="800"/>
              </a:spcBef>
              <a:defRPr sz="2400" b="1">
                <a:solidFill>
                  <a:srgbClr val="F4EDE4"/>
                </a:solidFill>
              </a:defRPr>
            </a:pPr>
            <a:r>
              <a:t>۲۷,۵۱۰ نقد</a:t>
            </a:r>
          </a:p>
          <a:p>
            <a:pPr>
              <a:spcBef>
                <a:spcPts val="400"/>
              </a:spcBef>
              <a:defRPr sz="1300" b="1">
                <a:solidFill>
                  <a:srgbClr val="FFD21E"/>
                </a:solidFill>
              </a:defRPr>
            </a:pPr>
            <a:r>
              <a:t>★ ۴٫۵۷ • ۸۵٫۲٪ سهم</a:t>
            </a:r>
          </a:p>
          <a:p>
            <a:pPr>
              <a:spcBef>
                <a:spcPts val="1400"/>
              </a:spcBef>
              <a:defRPr sz="1100">
                <a:solidFill>
                  <a:srgbClr val="B4AAA0"/>
                </a:solidFill>
              </a:defRPr>
            </a:pPr>
            <a:r>
              <a:t>صدرنشینی در Google Local 3-Pack و جستجوی موقعیت‌محور نقشه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645920"/>
            <a:ext cx="2560320" cy="4389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00AA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1828800"/>
            <a:ext cx="22860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AA6C"/>
                </a:solidFill>
              </a:defRPr>
            </a:pPr>
            <a:r>
              <a:t>🦉 TripAdvisor</a:t>
            </a:r>
          </a:p>
          <a:p>
            <a:pPr>
              <a:spcBef>
                <a:spcPts val="800"/>
              </a:spcBef>
              <a:defRPr sz="2400" b="1">
                <a:solidFill>
                  <a:srgbClr val="F4EDE4"/>
                </a:solidFill>
              </a:defRPr>
            </a:pPr>
            <a:r>
              <a:t>۲,۸۳۰ نقد</a:t>
            </a:r>
          </a:p>
          <a:p>
            <a:pPr>
              <a:spcBef>
                <a:spcPts val="400"/>
              </a:spcBef>
              <a:defRPr sz="1300" b="1">
                <a:solidFill>
                  <a:srgbClr val="00AA6C"/>
                </a:solidFill>
              </a:defRPr>
            </a:pPr>
            <a:r>
              <a:t>★ ۴٫۵۰ • ۸٫۸٪ سهم</a:t>
            </a:r>
          </a:p>
          <a:p>
            <a:pPr>
              <a:spcBef>
                <a:spcPts val="1400"/>
              </a:spcBef>
              <a:defRPr sz="1100">
                <a:solidFill>
                  <a:srgbClr val="B4AAA0"/>
                </a:solidFill>
              </a:defRPr>
            </a:pPr>
            <a:r>
              <a:t>نشان افتخار Travelers' Choice (تاپ ۱۰٪ جهان) و توریست‌های اروپا و خلیج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1645920"/>
            <a:ext cx="2560320" cy="4389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FC3F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3640" y="1828800"/>
            <a:ext cx="22860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C3F1D"/>
                </a:solidFill>
              </a:defRPr>
            </a:pPr>
            <a:r>
              <a:t>🟡 Yandex Maps</a:t>
            </a:r>
          </a:p>
          <a:p>
            <a:pPr>
              <a:spcBef>
                <a:spcPts val="800"/>
              </a:spcBef>
              <a:defRPr sz="2400" b="1">
                <a:solidFill>
                  <a:srgbClr val="F4EDE4"/>
                </a:solidFill>
              </a:defRPr>
            </a:pPr>
            <a:r>
              <a:t>۱,۹۳۰ نقد</a:t>
            </a:r>
          </a:p>
          <a:p>
            <a:pPr>
              <a:spcBef>
                <a:spcPts val="400"/>
              </a:spcBef>
              <a:defRPr sz="1300" b="1">
                <a:solidFill>
                  <a:srgbClr val="FC3F1D"/>
                </a:solidFill>
              </a:defRPr>
            </a:pPr>
            <a:r>
              <a:t>★ ۴٫۵۴ • ۶٫۰٪ سهم</a:t>
            </a:r>
          </a:p>
          <a:p>
            <a:pPr>
              <a:spcBef>
                <a:spcPts val="1400"/>
              </a:spcBef>
              <a:defRPr sz="1100">
                <a:solidFill>
                  <a:srgbClr val="B4AAA0"/>
                </a:solidFill>
              </a:defRPr>
            </a:pPr>
            <a:r>
              <a:t>ناوبری شهری Yandex Navi و انتخاب شماره ۱ مسافران روسیه و CIS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23960" y="1645920"/>
            <a:ext cx="2560320" cy="4389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0" y="1828800"/>
            <a:ext cx="22860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ECC71"/>
                </a:solidFill>
              </a:defRPr>
            </a:pPr>
            <a:r>
              <a:t>💎 مجموع کل اکوسیستم</a:t>
            </a:r>
          </a:p>
          <a:p>
            <a:pPr>
              <a:spcBef>
                <a:spcPts val="800"/>
              </a:spcBef>
              <a:defRPr sz="2400" b="1">
                <a:solidFill>
                  <a:srgbClr val="F4EDE4"/>
                </a:solidFill>
              </a:defRPr>
            </a:pPr>
            <a:r>
              <a:t>۳۲,۲۷۰ نقد</a:t>
            </a:r>
          </a:p>
          <a:p>
            <a:pPr>
              <a:spcBef>
                <a:spcPts val="400"/>
              </a:spcBef>
              <a:defRPr sz="1300" b="1">
                <a:solidFill>
                  <a:srgbClr val="2ECC71"/>
                </a:solidFill>
              </a:defRPr>
            </a:pPr>
            <a:r>
              <a:t>★ ۴٫۵۶ • ۱۰۰٪ پوشش</a:t>
            </a:r>
          </a:p>
          <a:p>
            <a:pPr>
              <a:spcBef>
                <a:spcPts val="1400"/>
              </a:spcBef>
              <a:defRPr sz="1100">
                <a:solidFill>
                  <a:srgbClr val="B4AAA0"/>
                </a:solidFill>
              </a:defRPr>
            </a:pPr>
            <a:r>
              <a:t>شاخص رضایت خالص ۸۶٫۲٪ مثبت در میان کل رستوران‌های شبکه استانبول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00D"/>
          </a:solidFill>
          <a:ln>
            <a:solidFill>
              <a:srgbClr val="2A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29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65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29A5A"/>
                </a:solidFill>
              </a:defRPr>
            </a:pPr>
            <a:r>
              <a:t>MIZBAN ISTANBUL • WEEKLY AI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EDE4"/>
                </a:solidFill>
              </a:defRPr>
            </a:pPr>
            <a:r>
              <a:t>۲. تحلیل ابعاد احساسات مشتریان (SemEval ABSA) و شناسایی گلوگاه‌ها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18130E"/>
          </a:solidFill>
          <a:ln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ECC71"/>
                </a:solidFill>
              </a:defRPr>
            </a:pPr>
            <a:r>
              <a:t>✅ ابعاد برتر رضایت مشتریان (نقاط قوت)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طعم و عطر زعفران اصیل (۹۶٫۵٪ رضایت): کوبیده، فسنجان، تهدیگ کره‌ای و خورش‌های سنتی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اتمسفر سالن و رویدادها (۹۴٫۸٪ رضایت): دورهمی شب مافیا، سالن VIP طبقه دوم، موسیقی زنده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مهمان‌نوازی و چای باقلوا (۹۲٫۴٪ رضایت): برخورد گرم پرسنل، سرو چای هل در استکان کمرباریک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18130E"/>
          </a:solidFill>
          <a:ln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48463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E74C3C"/>
                </a:solidFill>
              </a:defRPr>
            </a:pPr>
            <a:r>
              <a:t>⚠️ گلوگاه‌های عملیاتی و درآمدهای سوخته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زمان معطلی و صف ساعات پیک (۷۴٫۵٪ رضایت): عصر جمعه و شنبه در خیابان استقلال (ازدحام و از دست رفتن مشتریان سرپایی)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صندلی‌های خالی ساعات خلوت (افت ۴۰٪ اشغال): ساعات ۱۴:۳۰ تا ۱۸:۳۰ در وسط هفته (ظرفیت هدررفته سالن)</a:t>
            </a:r>
          </a:p>
          <a:p>
            <a:pPr>
              <a:spcBef>
                <a:spcPts val="1000"/>
              </a:spcBef>
              <a:defRPr sz="1200">
                <a:solidFill>
                  <a:srgbClr val="E6E1DC"/>
                </a:solidFill>
              </a:defRPr>
            </a:pPr>
            <a:r>
              <a:t>• کامنت‌های بی‌پاسخ خارجی (۲۸٪ نظرات بی‌پاسخ): گردشگران انگلیسی، عرب و روس بدون پاسخ مانده و تبدیل به مشتری مجدد نمی‌شوند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00D"/>
          </a:solidFill>
          <a:ln>
            <a:solidFill>
              <a:srgbClr val="2A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29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65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29A5A"/>
                </a:solidFill>
              </a:defRPr>
            </a:pPr>
            <a:r>
              <a:t>MIZBAN ISTANBUL • WEEKLY AI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EDE4"/>
                </a:solidFill>
              </a:defRPr>
            </a:pPr>
            <a:r>
              <a:t>۳. اینفوگرافیک مالی (Money): جهش Kimes RevPASH و آزادسازی سود ساعات خلوت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2103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29A5A"/>
                </a:solidFill>
              </a:defRPr>
            </a:pPr>
            <a:r>
              <a:t>جهش درآمد هر صندلی در ساعت</a:t>
            </a:r>
          </a:p>
          <a:p>
            <a:pPr>
              <a:spcBef>
                <a:spcPts val="400"/>
              </a:spcBef>
              <a:defRPr sz="1800" b="1">
                <a:solidFill>
                  <a:srgbClr val="2ECC71"/>
                </a:solidFill>
              </a:defRPr>
            </a:pPr>
            <a:r>
              <a:t>RevPASH: 12.0 → 56.8 ₺  (+۳۷۳٪ رشد بهره‌وری)</a:t>
            </a:r>
          </a:p>
          <a:p>
            <a:pPr>
              <a:spcBef>
                <a:spcPts val="600"/>
              </a:spcBef>
              <a:defRPr sz="1100">
                <a:solidFill>
                  <a:srgbClr val="B4AAA0"/>
                </a:solidFill>
              </a:defRPr>
            </a:pPr>
            <a:r>
              <a:t>پر کردن سالن در ساعات ۱۴:۳۰ الی ۱۸:۳۰ با رویدادهای مافیا، میتاپ و ورکشاپ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45920"/>
            <a:ext cx="5212080" cy="2103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FFD2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5080" y="17830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29A5A"/>
                </a:solidFill>
              </a:defRPr>
            </a:pPr>
            <a:r>
              <a:t>سود ناخالص خالص افزوده ماهانه</a:t>
            </a:r>
          </a:p>
          <a:p>
            <a:pPr>
              <a:spcBef>
                <a:spcPts val="400"/>
              </a:spcBef>
              <a:defRPr sz="1800" b="1">
                <a:solidFill>
                  <a:srgbClr val="FFD21E"/>
                </a:solidFill>
              </a:defRPr>
            </a:pPr>
            <a:r>
              <a:t>+۱۷۴٬۰۰۰ لیر / ماه  (≈ ۵,۳۵۰ دلار ماهانه)</a:t>
            </a:r>
          </a:p>
          <a:p>
            <a:pPr>
              <a:spcBef>
                <a:spcPts val="600"/>
              </a:spcBef>
              <a:defRPr sz="1100">
                <a:solidFill>
                  <a:srgbClr val="B4AAA0"/>
                </a:solidFill>
              </a:defRPr>
            </a:pPr>
            <a:r>
              <a:t>۲,۰۸۸,۰۰۰ لیر سود سالانه افزوده فقط از ساعات مرده سالن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931920"/>
            <a:ext cx="5212080" cy="2103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0690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29A5A"/>
                </a:solidFill>
              </a:defRPr>
            </a:pPr>
            <a:r>
              <a:t>حاشیه سود ناخالص اقلام ستاره (BCG)</a:t>
            </a:r>
          </a:p>
          <a:p>
            <a:pPr>
              <a:spcBef>
                <a:spcPts val="400"/>
              </a:spcBef>
              <a:defRPr sz="1800" b="1">
                <a:solidFill>
                  <a:srgbClr val="D29A5A"/>
                </a:solidFill>
              </a:defRPr>
            </a:pPr>
            <a:r>
              <a:t>۷۲٫۸٪ حاشیه سود  (+۴۵ ₺ در هر فاکتور)</a:t>
            </a:r>
          </a:p>
          <a:p>
            <a:pPr>
              <a:spcBef>
                <a:spcPts val="600"/>
              </a:spcBef>
              <a:defRPr sz="1100">
                <a:solidFill>
                  <a:srgbClr val="B4AAA0"/>
                </a:solidFill>
              </a:defRPr>
            </a:pPr>
            <a:r>
              <a:t>سینی ضیافت (+۱,۳۶۰ ₺ سود) و ارتقای فاکتور با باندلینگ دوغ محلی و زیتون پرورده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3931920"/>
            <a:ext cx="5212080" cy="2103120"/>
          </a:xfrm>
          <a:prstGeom prst="roundRect">
            <a:avLst/>
          </a:prstGeom>
          <a:solidFill>
            <a:srgbClr val="18130E"/>
          </a:solidFill>
          <a:ln w="19050"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40690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29A5A"/>
                </a:solidFill>
              </a:defRPr>
            </a:pPr>
            <a:r>
              <a:t>کل سود خالص سالانه ۴ مایل داده</a:t>
            </a:r>
          </a:p>
          <a:p>
            <a:pPr>
              <a:spcBef>
                <a:spcPts val="400"/>
              </a:spcBef>
              <a:defRPr sz="1800" b="1">
                <a:solidFill>
                  <a:srgbClr val="2ECC71"/>
                </a:solidFill>
              </a:defRPr>
            </a:pPr>
            <a:r>
              <a:t>+۴٬۳۸۰٬۰۰۰ لیر / سال  (≈ ۱۳۴,۸۰۰ دلار سالانه)</a:t>
            </a:r>
          </a:p>
          <a:p>
            <a:pPr>
              <a:spcBef>
                <a:spcPts val="600"/>
              </a:spcBef>
              <a:defRPr sz="1100">
                <a:solidFill>
                  <a:srgbClr val="B4AAA0"/>
                </a:solidFill>
              </a:defRPr>
            </a:pPr>
            <a:r>
              <a:t>دوره بازگشت سرمایه فرانچایز زیر ۱۲ ماه با احتساب تورم ۳۵٪ ترکیه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00D"/>
          </a:solidFill>
          <a:ln>
            <a:solidFill>
              <a:srgbClr val="2A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29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65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29A5A"/>
                </a:solidFill>
              </a:defRPr>
            </a:pPr>
            <a:r>
              <a:t>MIZBAN ISTANBUL • WEEKLY AI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EDE4"/>
                </a:solidFill>
              </a:defRPr>
            </a:pPr>
            <a:r>
              <a:t>۴. چرخه گزارش هفتگی خودکار در واتس‌اپ و خدمات گام‌به‌گام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98480" cy="749808"/>
          </a:xfrm>
          <a:prstGeom prst="roundRect">
            <a:avLst/>
          </a:prstGeom>
          <a:solidFill>
            <a:srgbClr val="18130E"/>
          </a:solidFill>
          <a:ln w="1270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D21E"/>
                </a:solidFill>
              </a:defRPr>
            </a:pPr>
            <a:r>
              <a:t>گام ۱: ثبت‌نام در پلتفرم میزبان استانبول: </a:t>
            </a:r>
            <a:r>
              <a:rPr sz="1200" b="0">
                <a:solidFill>
                  <a:srgbClr val="E6E1DC"/>
                </a:solidFill>
              </a:rPr>
              <a:t>اتصال به Place ID گوگل مپ، صفحه تریپ‌ادوایزر و سازمان یاندکس رستوران به صورت رایگان.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10698480" cy="749808"/>
          </a:xfrm>
          <a:prstGeom prst="roundRect">
            <a:avLst/>
          </a:prstGeom>
          <a:solidFill>
            <a:srgbClr val="18130E"/>
          </a:solidFill>
          <a:ln w="1270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6060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D21E"/>
                </a:solidFill>
              </a:defRPr>
            </a:pPr>
            <a:r>
              <a:t>گام ۲: دریافت گزارش هفتگی تحلیلی در واتس‌اپ: </a:t>
            </a:r>
            <a:r>
              <a:rPr sz="1200" b="0">
                <a:solidFill>
                  <a:srgbClr val="E6E1DC"/>
                </a:solidFill>
              </a:rPr>
              <a:t>ارسال خودکار وضعیت هفتگی نقدها، تغییرات رتبه سئو، تحلیل رقبا و هشدارهای منفی در واتس‌اپ شما.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10698480" cy="749808"/>
          </a:xfrm>
          <a:prstGeom prst="roundRect">
            <a:avLst/>
          </a:prstGeom>
          <a:solidFill>
            <a:srgbClr val="18130E"/>
          </a:solidFill>
          <a:ln w="1270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4747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D21E"/>
                </a:solidFill>
              </a:defRPr>
            </a:pPr>
            <a:r>
              <a:t>گام ۳: فعال‌سازی پاسخ‌دهی خودکار ۴ زبانه: </a:t>
            </a:r>
            <a:r>
              <a:rPr sz="1200" b="0">
                <a:solidFill>
                  <a:srgbClr val="E6E1DC"/>
                </a:solidFill>
              </a:rPr>
              <a:t>پاسخ زیر ۱۵ دقیقه به کامنت‌های انگلیسی، ترکی، عربی و روسی با لحن اختصاصی برند رستوران شما.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51959"/>
            <a:ext cx="10698480" cy="749808"/>
          </a:xfrm>
          <a:prstGeom prst="roundRect">
            <a:avLst/>
          </a:prstGeom>
          <a:solidFill>
            <a:srgbClr val="18130E"/>
          </a:solidFill>
          <a:ln w="1270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343399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D21E"/>
                </a:solidFill>
              </a:defRPr>
            </a:pPr>
            <a:r>
              <a:t>گام ۴: برگزاری رویدادهای درآمدزا در ساعات خلوت: </a:t>
            </a:r>
            <a:r>
              <a:rPr sz="1200" b="0">
                <a:solidFill>
                  <a:srgbClr val="E6E1DC"/>
                </a:solidFill>
              </a:rPr>
              <a:t>هدایت جامعه بزرگ اکسپات‌ها و علاقه‌مندان مافیا و میتاپ به سالن شما جهت جهش RevPASH.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120640"/>
            <a:ext cx="10698480" cy="749808"/>
          </a:xfrm>
          <a:prstGeom prst="roundRect">
            <a:avLst/>
          </a:prstGeom>
          <a:solidFill>
            <a:srgbClr val="18130E"/>
          </a:solidFill>
          <a:ln w="12700">
            <a:solidFill>
              <a:srgbClr val="D29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2120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D21E"/>
                </a:solidFill>
              </a:defRPr>
            </a:pPr>
            <a:r>
              <a:t>گام ۵: اتصال به ۱۸۶ هتل تشریفاتی استانبول: </a:t>
            </a:r>
            <a:r>
              <a:rPr sz="1200" b="0">
                <a:solidFill>
                  <a:srgbClr val="E6E1DC"/>
                </a:solidFill>
              </a:rPr>
              <a:t>معرفی سالن به مدیران کانسیرژ هتل‌های ۵ ستاره (دیوان، هیلتون، چراغان، مارمارا) جهت پذیرایی VIP.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00D"/>
          </a:solidFill>
          <a:ln>
            <a:solidFill>
              <a:srgbClr val="2A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29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65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29A5A"/>
                </a:solidFill>
              </a:defRPr>
            </a:pPr>
            <a:r>
              <a:t>MIZBAN ISTANBUL • WEEKLY AI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EDE4"/>
                </a:solidFill>
              </a:defRPr>
            </a:pPr>
            <a:r>
              <a:t>۵. گام بعدی: آغاز همکاری و دریافت گزارش اختصاصی رستوران شما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645920"/>
            <a:ext cx="9448495" cy="4389120"/>
          </a:xfrm>
          <a:prstGeom prst="roundRect">
            <a:avLst/>
          </a:prstGeom>
          <a:solidFill>
            <a:srgbClr val="18130E"/>
          </a:solidFill>
          <a:ln w="25400"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2011680"/>
            <a:ext cx="85340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4EDE4"/>
                </a:solidFill>
              </a:defRPr>
            </a:pPr>
            <a:r>
              <a:t>آماده‌اید پتانسیل درآمدی ساعات خلوت و نفوذ توریستی رستوران‌تان را آزاد کنید؟</a:t>
            </a:r>
          </a:p>
          <a:p>
            <a:pPr>
              <a:spcBef>
                <a:spcPts val="1400"/>
              </a:spcBef>
              <a:defRPr sz="1400">
                <a:solidFill>
                  <a:srgbClr val="B4AAA0"/>
                </a:solidFill>
              </a:defRPr>
            </a:pPr>
            <a:r>
              <a:t>تنها کافیست شماره تماس و اطلاعات اولیه رستوران‌تان را در پلتفرم میزبان استانبول ثبت کنید تا اولین گزارش جامع ممیزی رایگان همراه با برنامه اقدام ۴ مایلی برای شما تنظیم گردد.</a:t>
            </a:r>
          </a:p>
          <a:p>
            <a:pPr>
              <a:spcBef>
                <a:spcPts val="800"/>
              </a:spcBef>
              <a:defRPr sz="1300" b="1">
                <a:solidFill>
                  <a:srgbClr val="D29A5A"/>
                </a:solidFill>
              </a:defRPr>
            </a:pPr>
            <a:r>
              <a:t>• 🌐 مشاهده پلتفرم آنلاین: https://shamse-restaurant.pages.dev/intelligence.html</a:t>
            </a:r>
          </a:p>
          <a:p>
            <a:pPr>
              <a:spcBef>
                <a:spcPts val="800"/>
              </a:spcBef>
              <a:defRPr sz="1300" b="1">
                <a:solidFill>
                  <a:srgbClr val="D29A5A"/>
                </a:solidFill>
              </a:defRPr>
            </a:pPr>
            <a:r>
              <a:t>• 💬 گفت‌وگو و ثبت‌نام سریع در واتس‌اپ: https://wa.me/905013252452?text=سلام،+مایلم+گزارش+هفتگی+رستورانم+را+دریافت+کنم</a:t>
            </a:r>
          </a:p>
          <a:p>
            <a:pPr>
              <a:spcBef>
                <a:spcPts val="800"/>
              </a:spcBef>
              <a:defRPr sz="1300" b="1">
                <a:solidFill>
                  <a:srgbClr val="D29A5A"/>
                </a:solidFill>
              </a:defRPr>
            </a:pPr>
            <a:r>
              <a:t>• 🤖 ربات هوشمند تلگرام: @shamse_restaurant_bot</a:t>
            </a:r>
          </a:p>
          <a:p>
            <a:pPr>
              <a:spcBef>
                <a:spcPts val="800"/>
              </a:spcBef>
              <a:defRPr sz="1300" b="1">
                <a:solidFill>
                  <a:srgbClr val="D29A5A"/>
                </a:solidFill>
              </a:defRPr>
            </a:pPr>
            <a:r>
              <a:t>• 📞 خط ویژه هماهنگی B2B استانبول: +90 501 325 24 52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